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1" r:id="rId4"/>
    <p:sldId id="257" r:id="rId5"/>
    <p:sldId id="259" r:id="rId6"/>
    <p:sldId id="260" r:id="rId7"/>
    <p:sldId id="262" r:id="rId8"/>
    <p:sldId id="264" r:id="rId9"/>
    <p:sldId id="267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6" r:id="rId1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0000"/>
    <a:srgbClr val="DBE3EE"/>
    <a:srgbClr val="D4F6F3"/>
    <a:srgbClr val="C14608"/>
    <a:srgbClr val="30D986"/>
    <a:srgbClr val="B9C3C2"/>
    <a:srgbClr val="A7B710"/>
    <a:srgbClr val="040000"/>
    <a:srgbClr val="C464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5A43DE9-BC4B-4C56-B90F-AF2B4EE3FCB8}" type="datetimeFigureOut">
              <a:rPr lang="ru-RU"/>
              <a:pPr/>
              <a:t>10.12.2020</a:t>
            </a:fld>
            <a:endParaRPr lang="ru-RU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F00B43E2-1F2B-4503-82A8-B18B0D58F74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C788E-27A5-4A5F-A6E0-EB1B01D8A00E}" type="datetimeFigureOut">
              <a:rPr lang="ru-RU"/>
              <a:pPr>
                <a:defRPr/>
              </a:pPr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66178-D322-4DCC-8A23-5D53AD61A0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B4DDB-BA7A-417C-B699-F06973B48969}" type="datetimeFigureOut">
              <a:rPr lang="ru-RU"/>
              <a:pPr>
                <a:defRPr/>
              </a:pPr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CD6DB-8D2B-4ECC-A62F-E498669206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FACC3-92A0-405C-BAD5-1DF9120651E5}" type="datetimeFigureOut">
              <a:rPr lang="ru-RU"/>
              <a:pPr>
                <a:defRPr/>
              </a:pPr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3106E-1825-4E1A-BE81-279DDBAE70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59AA7-B3C5-47A8-BC62-D99677C48B07}" type="datetimeFigureOut">
              <a:rPr lang="ru-RU"/>
              <a:pPr>
                <a:defRPr/>
              </a:pPr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3CD3D-BBA9-4E0C-A633-4B1E1944AF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2A960-CC26-4C57-B1FE-3BD45458A956}" type="datetimeFigureOut">
              <a:rPr lang="ru-RU"/>
              <a:pPr>
                <a:defRPr/>
              </a:pPr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02C34-ED50-4F47-B209-744486CA5D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DBC4-4F57-474E-BDE5-3F0DFF552174}" type="datetimeFigureOut">
              <a:rPr lang="ru-RU"/>
              <a:pPr>
                <a:defRPr/>
              </a:pPr>
              <a:t>10.12.2020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AEDBB-020C-45FA-95ED-D3AA5E3E22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3A010-9A9B-44DA-BAFB-3EBE19EBC663}" type="datetimeFigureOut">
              <a:rPr lang="ru-RU"/>
              <a:pPr>
                <a:defRPr/>
              </a:pPr>
              <a:t>10.12.2020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6C3FC-59ED-48CE-97EF-3A06F1159D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4EF45-F5F1-474E-8251-B63E60B67FA9}" type="datetimeFigureOut">
              <a:rPr lang="ru-RU"/>
              <a:pPr>
                <a:defRPr/>
              </a:pPr>
              <a:t>10.12.2020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6CBFD-82CA-46E8-8B05-3E9CE79A93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87FAC-3E7D-44B6-924D-13E03993C0A9}" type="datetimeFigureOut">
              <a:rPr lang="ru-RU"/>
              <a:pPr>
                <a:defRPr/>
              </a:pPr>
              <a:t>10.12.2020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DF85D-1CDA-4735-8FC7-6207669937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E5278-5C79-4D9D-A5E0-593C3BAEA4A7}" type="datetimeFigureOut">
              <a:rPr lang="ru-RU"/>
              <a:pPr>
                <a:defRPr/>
              </a:pPr>
              <a:t>10.12.2020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996F8-381F-4351-8ADF-F843BD5F14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F56C9-1716-420E-8227-12D28AC1F087}" type="datetimeFigureOut">
              <a:rPr lang="ru-RU"/>
              <a:pPr>
                <a:defRPr/>
              </a:pPr>
              <a:t>10.12.2020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B4F92-A472-48D1-A007-8C85347838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3410DD-6549-4899-B737-FE0421D72C31}" type="datetimeFigureOut">
              <a:rPr lang="ru-RU"/>
              <a:pPr>
                <a:defRPr/>
              </a:pPr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FAE27A-D979-4F1E-9F25-552889BFBD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3.jp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hyperlink" Target="https://ntb.donstu.ru/content/fiziko-himicheskie-mehanizmy-tusheniya-pozharov-ognetushashchimi-sredstvami" TargetMode="External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588168" y="1445028"/>
            <a:ext cx="9480884" cy="2531444"/>
          </a:xfrm>
          <a:prstGeom prst="rect">
            <a:avLst/>
          </a:prstGeom>
          <a:effectLst>
            <a:glow rad="228600">
              <a:schemeClr val="accent1">
                <a:satMod val="175000"/>
                <a:alpha val="0"/>
              </a:schemeClr>
            </a:glo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i="1" kern="10" spc="0" dirty="0" smtClean="0">
                <a:ln w="3175" algn="ctr">
                  <a:solidFill>
                    <a:srgbClr val="C00000"/>
                  </a:solidFill>
                  <a:round/>
                  <a:headEnd/>
                  <a:tailEnd/>
                </a:ln>
                <a:effectLst/>
                <a:latin typeface="+mn-lt"/>
              </a:rPr>
              <a:t>Пожарная</a:t>
            </a:r>
          </a:p>
          <a:p>
            <a:pPr algn="ctr" rtl="0">
              <a:buNone/>
            </a:pPr>
            <a:r>
              <a:rPr lang="ru-RU" sz="3600" b="1" i="1" kern="10" dirty="0" smtClean="0">
                <a:ln w="3175" algn="ctr">
                  <a:solidFill>
                    <a:srgbClr val="C00000"/>
                  </a:solidFill>
                  <a:round/>
                  <a:headEnd/>
                  <a:tailEnd/>
                </a:ln>
                <a:latin typeface="+mn-lt"/>
              </a:rPr>
              <a:t>безопасность</a:t>
            </a:r>
            <a:endParaRPr lang="ru-RU" sz="3600" b="1" i="1" kern="10" spc="0" dirty="0">
              <a:ln w="3175" algn="ctr">
                <a:solidFill>
                  <a:srgbClr val="C00000"/>
                </a:solidFill>
                <a:round/>
                <a:headEnd/>
                <a:tailEnd/>
              </a:ln>
              <a:effectLst/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38141" y="5934214"/>
            <a:ext cx="53505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114300" algn="l"/>
                <a:tab pos="810260" algn="l"/>
                <a:tab pos="900430" algn="l"/>
                <a:tab pos="1485900" algn="l"/>
                <a:tab pos="1600200" algn="l"/>
                <a:tab pos="1943100" algn="l"/>
                <a:tab pos="4343400" algn="l"/>
                <a:tab pos="4457700" algn="l"/>
                <a:tab pos="6172200" algn="l"/>
              </a:tabLst>
            </a:pPr>
            <a:r>
              <a:rPr lang="ru-RU" sz="4000" b="1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Виртуальная выставка</a:t>
            </a:r>
            <a:endParaRPr lang="ru-RU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350">
        <p14:prism/>
      </p:transition>
    </mc:Choice>
    <mc:Fallback>
      <p:transition spd="slow" advTm="1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49" y="477267"/>
            <a:ext cx="4357059" cy="6010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201786" y="477268"/>
            <a:ext cx="6358154" cy="6078587"/>
          </a:xfrm>
          <a:prstGeom prst="rect">
            <a:avLst/>
          </a:prstGeom>
          <a:solidFill>
            <a:srgbClr val="DBE3EE"/>
          </a:solidFill>
        </p:spPr>
        <p:txBody>
          <a:bodyPr wrap="square">
            <a:spAutoFit/>
          </a:bodyPr>
          <a:lstStyle/>
          <a:p>
            <a:endParaRPr lang="ru-RU" sz="800" b="1" dirty="0" smtClean="0">
              <a:latin typeface="+mn-lt"/>
            </a:endParaRPr>
          </a:p>
          <a:p>
            <a:pPr marL="87313"/>
            <a:r>
              <a:rPr lang="ru-RU" sz="2400" b="1" dirty="0" smtClean="0">
                <a:latin typeface="+mn-lt"/>
              </a:rPr>
              <a:t>614.8(075.8</a:t>
            </a:r>
            <a:r>
              <a:rPr lang="ru-RU" sz="2400" b="1" dirty="0">
                <a:latin typeface="+mn-lt"/>
              </a:rPr>
              <a:t>)</a:t>
            </a:r>
          </a:p>
          <a:p>
            <a:pPr marL="87313"/>
            <a:r>
              <a:rPr lang="ru-RU" sz="2400" b="1" dirty="0">
                <a:latin typeface="+mn-lt"/>
              </a:rPr>
              <a:t>Ф 62 </a:t>
            </a:r>
          </a:p>
          <a:p>
            <a:pPr marL="87313"/>
            <a:r>
              <a:rPr lang="ru-RU" sz="2400" b="1" dirty="0">
                <a:latin typeface="+mn-lt"/>
              </a:rPr>
              <a:t>Фирсов, Т.Ф.</a:t>
            </a:r>
          </a:p>
          <a:p>
            <a:pPr marL="87313"/>
            <a:r>
              <a:rPr lang="ru-RU" sz="2400" b="1" dirty="0" smtClean="0">
                <a:latin typeface="+mn-lt"/>
              </a:rPr>
              <a:t>Пожарная </a:t>
            </a:r>
            <a:r>
              <a:rPr lang="ru-RU" sz="2400" b="1" dirty="0">
                <a:latin typeface="+mn-lt"/>
              </a:rPr>
              <a:t>безопасность в строительстве : курсовое проектирование: учебное пособие / Т. Ф. Фирсов, А. Г. Фролов ; Мин-во РФ ГОЧС, Академия гос. противопожарной службы. - М. : Академия ГПС МЧС России, 2015. - 64 с.</a:t>
            </a:r>
          </a:p>
          <a:p>
            <a:pPr marL="87313"/>
            <a:r>
              <a:rPr lang="ru-RU" sz="2100" dirty="0"/>
              <a:t>Учебное пособие разработано в соответствии с программой курса "Пожарная безопасность в строительстве" и предназначено </a:t>
            </a:r>
            <a:r>
              <a:rPr lang="ru-RU" sz="2100" dirty="0" smtClean="0"/>
              <a:t>для </a:t>
            </a:r>
            <a:r>
              <a:rPr lang="ru-RU" sz="2100" dirty="0"/>
              <a:t>учащихся всех факультетов Академии ГПС МЧС России. </a:t>
            </a:r>
            <a:r>
              <a:rPr lang="ru-RU" sz="2100" dirty="0" smtClean="0"/>
              <a:t>Приведена </a:t>
            </a:r>
            <a:r>
              <a:rPr lang="ru-RU" sz="2100" dirty="0"/>
              <a:t>методика выполнения курсового проекта, подробные перечни вопросов методик проверки по всем темам рабочей программы</a:t>
            </a:r>
            <a:r>
              <a:rPr lang="ru-RU" sz="2100" dirty="0" smtClean="0"/>
              <a:t>.</a:t>
            </a:r>
          </a:p>
          <a:p>
            <a:pPr marL="87313"/>
            <a:endParaRPr lang="ru-RU" sz="2100" dirty="0" smtClean="0"/>
          </a:p>
          <a:p>
            <a:pPr marL="87313"/>
            <a:endParaRPr lang="ru-RU" sz="21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6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/>
          <a:stretch/>
        </p:blipFill>
        <p:spPr>
          <a:xfrm>
            <a:off x="563215" y="510139"/>
            <a:ext cx="4229431" cy="5842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143162" y="510139"/>
            <a:ext cx="6541908" cy="57554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87313"/>
            <a:endParaRPr lang="ru-RU" sz="800" b="1" dirty="0" smtClean="0">
              <a:latin typeface="+mn-lt"/>
            </a:endParaRPr>
          </a:p>
          <a:p>
            <a:pPr marL="87313"/>
            <a:r>
              <a:rPr lang="ru-RU" sz="2400" b="1" dirty="0" smtClean="0">
                <a:latin typeface="+mn-lt"/>
              </a:rPr>
              <a:t>614.8(075.8</a:t>
            </a:r>
            <a:r>
              <a:rPr lang="ru-RU" sz="2400" b="1" dirty="0">
                <a:latin typeface="+mn-lt"/>
              </a:rPr>
              <a:t>)</a:t>
            </a:r>
          </a:p>
          <a:p>
            <a:pPr marL="87313"/>
            <a:r>
              <a:rPr lang="ru-RU" sz="2400" b="1" dirty="0">
                <a:latin typeface="+mn-lt"/>
              </a:rPr>
              <a:t>О-75</a:t>
            </a:r>
          </a:p>
          <a:p>
            <a:pPr marL="87313"/>
            <a:r>
              <a:rPr lang="ru-RU" sz="2400" b="1" dirty="0" smtClean="0">
                <a:latin typeface="+mn-lt"/>
              </a:rPr>
              <a:t>Основы </a:t>
            </a:r>
            <a:r>
              <a:rPr lang="ru-RU" sz="2400" b="1" dirty="0" err="1">
                <a:latin typeface="+mn-lt"/>
              </a:rPr>
              <a:t>пожаро</a:t>
            </a:r>
            <a:r>
              <a:rPr lang="ru-RU" sz="2400" b="1" dirty="0">
                <a:latin typeface="+mn-lt"/>
              </a:rPr>
              <a:t>- и взрывобезопасности : учеб. пособие для вузов / Б. Ч. </a:t>
            </a:r>
            <a:r>
              <a:rPr lang="ru-RU" sz="2400" b="1" dirty="0" err="1">
                <a:latin typeface="+mn-lt"/>
              </a:rPr>
              <a:t>Месхи</a:t>
            </a:r>
            <a:r>
              <a:rPr lang="ru-RU" sz="2400" b="1" dirty="0">
                <a:latin typeface="+mn-lt"/>
              </a:rPr>
              <a:t> [и др.] ; ДГТУ. - Ростов н/Д. : ИЦ ДГТУ, 2013. - 126 с. </a:t>
            </a:r>
          </a:p>
          <a:p>
            <a:pPr marL="87313"/>
            <a:r>
              <a:rPr lang="ru-RU" sz="2400" dirty="0" smtClean="0">
                <a:latin typeface="+mn-lt"/>
              </a:rPr>
              <a:t>Изложены </a:t>
            </a:r>
            <a:r>
              <a:rPr lang="ru-RU" sz="2400" dirty="0">
                <a:latin typeface="+mn-lt"/>
              </a:rPr>
              <a:t>результаты выполненных в настоящее время исследований в области </a:t>
            </a:r>
            <a:r>
              <a:rPr lang="ru-RU" sz="2400" dirty="0" err="1" smtClean="0">
                <a:latin typeface="+mn-lt"/>
              </a:rPr>
              <a:t>пожаро</a:t>
            </a:r>
            <a:r>
              <a:rPr lang="ru-RU" sz="2400" dirty="0" smtClean="0">
                <a:latin typeface="+mn-lt"/>
              </a:rPr>
              <a:t>- и </a:t>
            </a:r>
            <a:r>
              <a:rPr lang="ru-RU" sz="2400" dirty="0">
                <a:latin typeface="+mn-lt"/>
              </a:rPr>
              <a:t>взрывобезопасности. Рассмотрены теоретические, организационные, нормативно-технические вопросы данной проблемы. Для бакалавров, магистров вузов</a:t>
            </a:r>
            <a:r>
              <a:rPr lang="ru-RU" sz="2400" dirty="0" smtClean="0">
                <a:latin typeface="+mn-lt"/>
              </a:rPr>
              <a:t>.</a:t>
            </a:r>
          </a:p>
          <a:p>
            <a:endParaRPr lang="ru-RU" sz="2400" dirty="0">
              <a:latin typeface="+mn-lt"/>
            </a:endParaRPr>
          </a:p>
          <a:p>
            <a:endParaRPr lang="ru-RU" sz="2400" dirty="0" smtClean="0">
              <a:latin typeface="+mn-lt"/>
            </a:endParaRPr>
          </a:p>
          <a:p>
            <a:endParaRPr lang="ru-RU" sz="2400" dirty="0">
              <a:latin typeface="+mn-lt"/>
            </a:endParaRPr>
          </a:p>
          <a:p>
            <a:endParaRPr lang="ru-RU" sz="2400" dirty="0" smtClean="0">
              <a:latin typeface="+mn-lt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6" y="375816"/>
            <a:ext cx="4354477" cy="5986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937760" y="375816"/>
            <a:ext cx="7038340" cy="6124754"/>
          </a:xfrm>
          <a:prstGeom prst="rect">
            <a:avLst/>
          </a:prstGeom>
          <a:solidFill>
            <a:schemeClr val="accent6">
              <a:lumMod val="20000"/>
              <a:lumOff val="80000"/>
              <a:alpha val="99000"/>
            </a:schemeClr>
          </a:solidFill>
        </p:spPr>
        <p:txBody>
          <a:bodyPr wrap="square">
            <a:spAutoFit/>
          </a:bodyPr>
          <a:lstStyle/>
          <a:p>
            <a:endParaRPr lang="ru-RU" sz="800" b="1" dirty="0" smtClean="0">
              <a:latin typeface="+mn-lt"/>
            </a:endParaRPr>
          </a:p>
          <a:p>
            <a:pPr marL="87313"/>
            <a:r>
              <a:rPr lang="ru-RU" sz="2400" b="1" dirty="0" smtClean="0">
                <a:latin typeface="+mn-lt"/>
              </a:rPr>
              <a:t>614.8(07</a:t>
            </a:r>
            <a:r>
              <a:rPr lang="ru-RU" sz="2400" b="1" dirty="0">
                <a:latin typeface="+mn-lt"/>
              </a:rPr>
              <a:t>)</a:t>
            </a:r>
          </a:p>
          <a:p>
            <a:pPr marL="87313"/>
            <a:r>
              <a:rPr lang="ru-RU" sz="2400" b="1" dirty="0">
                <a:latin typeface="+mn-lt"/>
              </a:rPr>
              <a:t>З-58</a:t>
            </a:r>
          </a:p>
          <a:p>
            <a:pPr marL="87313"/>
            <a:r>
              <a:rPr lang="ru-RU" sz="2400" b="1" dirty="0">
                <a:latin typeface="+mn-lt"/>
              </a:rPr>
              <a:t>Зернов, С.И.</a:t>
            </a:r>
          </a:p>
          <a:p>
            <a:pPr marL="87313"/>
            <a:r>
              <a:rPr lang="ru-RU" sz="2400" b="1" dirty="0" smtClean="0">
                <a:latin typeface="+mn-lt"/>
              </a:rPr>
              <a:t>Административное </a:t>
            </a:r>
            <a:r>
              <a:rPr lang="ru-RU" sz="2400" b="1" dirty="0">
                <a:latin typeface="+mn-lt"/>
              </a:rPr>
              <a:t>расследование правонарушений в области пожарной безопасности и его экспертное обеспечение : учеб. пособие для вузов / С. И. Зернов, С. Ю. Карпов ; АГПС. - М. : Академия ГПС МЧС России, 2011. - 103 с. </a:t>
            </a:r>
          </a:p>
          <a:p>
            <a:pPr marL="87313"/>
            <a:r>
              <a:rPr lang="ru-RU" sz="2100" dirty="0" smtClean="0"/>
              <a:t>В </a:t>
            </a:r>
            <a:r>
              <a:rPr lang="ru-RU" sz="2100" dirty="0"/>
              <a:t>пособии рассмотрены основные положения административного расследования правонарушений в области пожарной безопасности, а также вопросы нормативно-правового, технического и организационного обеспечения применения в процессе расследования специальных знаний, включая назначение и производство экспертиз по делам данной группы. Для студентов вузов</a:t>
            </a:r>
            <a:r>
              <a:rPr lang="ru-RU" sz="2100" dirty="0" smtClean="0"/>
              <a:t>.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6" y="454657"/>
            <a:ext cx="4267066" cy="6100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212696" y="454658"/>
            <a:ext cx="6539750" cy="6186309"/>
          </a:xfrm>
          <a:prstGeom prst="rect">
            <a:avLst/>
          </a:prstGeom>
          <a:solidFill>
            <a:schemeClr val="accent2">
              <a:lumMod val="40000"/>
              <a:lumOff val="60000"/>
              <a:alpha val="97000"/>
            </a:schemeClr>
          </a:solidFill>
        </p:spPr>
        <p:txBody>
          <a:bodyPr wrap="square">
            <a:spAutoFit/>
          </a:bodyPr>
          <a:lstStyle/>
          <a:p>
            <a:pPr marL="87313"/>
            <a:r>
              <a:rPr lang="ru-RU" sz="2400" b="1" dirty="0">
                <a:latin typeface="+mn-lt"/>
              </a:rPr>
              <a:t>614.8(075.8)</a:t>
            </a:r>
          </a:p>
          <a:p>
            <a:pPr marL="87313"/>
            <a:r>
              <a:rPr lang="ru-RU" sz="2400" b="1" dirty="0">
                <a:latin typeface="+mn-lt"/>
              </a:rPr>
              <a:t>Б 40  </a:t>
            </a:r>
          </a:p>
          <a:p>
            <a:pPr marL="87313"/>
            <a:r>
              <a:rPr lang="ru-RU" sz="2400" b="1" dirty="0">
                <a:latin typeface="+mn-lt"/>
              </a:rPr>
              <a:t>Безопасность жизнедеятельности. Пожарная безопасность : учеб. пособие / С. Л. </a:t>
            </a:r>
            <a:r>
              <a:rPr lang="ru-RU" sz="2400" b="1" dirty="0" err="1">
                <a:latin typeface="+mn-lt"/>
              </a:rPr>
              <a:t>Пушенко</a:t>
            </a:r>
            <a:r>
              <a:rPr lang="ru-RU" sz="2400" b="1" dirty="0">
                <a:latin typeface="+mn-lt"/>
              </a:rPr>
              <a:t> [и др.] ; ДГТУ. - Ростов н/Д. : ИЦ ДГТУ, 2017. - 137 с</a:t>
            </a:r>
          </a:p>
          <a:p>
            <a:pPr marL="87313"/>
            <a:r>
              <a:rPr lang="ru-RU" sz="2100" dirty="0" smtClean="0"/>
              <a:t>Рассмотрены </a:t>
            </a:r>
            <a:r>
              <a:rPr lang="ru-RU" sz="2100" dirty="0"/>
              <a:t>вопросы современного состояния нормирования при проектировании, строительстве и эксплуатации объектов различного назначения, способы и средства обеспечения пожарной безопасности и защиты работников от сопутствующих им опасных факторов. Предназначено для студентов всех направлений подготовки и специальностей очной и заочной форм обучения</a:t>
            </a:r>
            <a:r>
              <a:rPr lang="ru-RU" sz="2100" dirty="0" smtClean="0"/>
              <a:t>.</a:t>
            </a:r>
          </a:p>
          <a:p>
            <a:endParaRPr lang="ru-RU" sz="2100" dirty="0"/>
          </a:p>
          <a:p>
            <a:endParaRPr lang="ru-RU" sz="2100" dirty="0" smtClean="0"/>
          </a:p>
          <a:p>
            <a:endParaRPr lang="ru-RU" sz="2100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4" y="381053"/>
            <a:ext cx="4382463" cy="5927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208131" y="356635"/>
            <a:ext cx="6534690" cy="5970865"/>
          </a:xfrm>
          <a:prstGeom prst="rect">
            <a:avLst/>
          </a:prstGeom>
          <a:solidFill>
            <a:schemeClr val="accent3">
              <a:lumMod val="20000"/>
              <a:lumOff val="80000"/>
              <a:alpha val="97000"/>
            </a:schemeClr>
          </a:solidFill>
        </p:spPr>
        <p:txBody>
          <a:bodyPr wrap="square">
            <a:spAutoFit/>
          </a:bodyPr>
          <a:lstStyle/>
          <a:p>
            <a:pPr marL="87313"/>
            <a:endParaRPr lang="ru-RU" sz="800" b="1" dirty="0" smtClean="0">
              <a:latin typeface="+mn-lt"/>
            </a:endParaRPr>
          </a:p>
          <a:p>
            <a:pPr marL="87313"/>
            <a:r>
              <a:rPr lang="ru-RU" sz="2400" b="1" dirty="0" smtClean="0">
                <a:latin typeface="+mn-lt"/>
              </a:rPr>
              <a:t>614.8(075.8</a:t>
            </a:r>
            <a:r>
              <a:rPr lang="ru-RU" sz="2400" b="1" dirty="0">
                <a:latin typeface="+mn-lt"/>
              </a:rPr>
              <a:t>)</a:t>
            </a:r>
          </a:p>
          <a:p>
            <a:pPr marL="87313"/>
            <a:r>
              <a:rPr lang="ru-RU" sz="2400" b="1" dirty="0">
                <a:latin typeface="+mn-lt"/>
              </a:rPr>
              <a:t>Т 56 </a:t>
            </a:r>
          </a:p>
          <a:p>
            <a:pPr marL="87313"/>
            <a:r>
              <a:rPr lang="ru-RU" sz="2400" b="1" dirty="0">
                <a:latin typeface="+mn-lt"/>
              </a:rPr>
              <a:t>Томин, С.В.</a:t>
            </a:r>
          </a:p>
          <a:p>
            <a:pPr marL="87313"/>
            <a:r>
              <a:rPr lang="ru-RU" sz="2400" b="1" dirty="0" smtClean="0">
                <a:latin typeface="+mn-lt"/>
              </a:rPr>
              <a:t>Задачник </a:t>
            </a:r>
            <a:r>
              <a:rPr lang="ru-RU" sz="2400" b="1" dirty="0">
                <a:latin typeface="+mn-lt"/>
              </a:rPr>
              <a:t>по пожарной безопасности в строительстве : учебное пособие / С. В. Томин, М. В. Панов ; Академия ГПС МЧС России. - М. : Академия ГПС МЧС России, 2016. - 257 с.</a:t>
            </a:r>
          </a:p>
          <a:p>
            <a:pPr marL="87313"/>
            <a:r>
              <a:rPr lang="ru-RU" sz="2200" dirty="0" smtClean="0"/>
              <a:t>Цель </a:t>
            </a:r>
            <a:r>
              <a:rPr lang="ru-RU" sz="2200" dirty="0"/>
              <a:t>задачника - оказать помощь </a:t>
            </a:r>
            <a:r>
              <a:rPr lang="ru-RU" sz="2200" dirty="0" smtClean="0"/>
              <a:t>обучаемым </a:t>
            </a:r>
            <a:r>
              <a:rPr lang="ru-RU" sz="2200" dirty="0"/>
              <a:t>в решении задач по курсу "Пожарная безопасность в строительстве", а также закрепить полученные навыки при помощи самостоятельного решения задач</a:t>
            </a:r>
            <a:r>
              <a:rPr lang="ru-RU" sz="2200" dirty="0" smtClean="0"/>
              <a:t>.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 smtClean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42" y="406391"/>
            <a:ext cx="4331741" cy="5756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208958" y="431147"/>
            <a:ext cx="6523461" cy="5816977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</p:spPr>
        <p:txBody>
          <a:bodyPr wrap="square">
            <a:spAutoFit/>
          </a:bodyPr>
          <a:lstStyle/>
          <a:p>
            <a:pPr marL="87313"/>
            <a:endParaRPr lang="ru-RU" sz="800" b="1" dirty="0" smtClean="0">
              <a:latin typeface="+mn-lt"/>
            </a:endParaRPr>
          </a:p>
          <a:p>
            <a:pPr marL="87313"/>
            <a:r>
              <a:rPr lang="ru-RU" sz="2400" b="1" dirty="0" smtClean="0">
                <a:latin typeface="+mn-lt"/>
              </a:rPr>
              <a:t>614.8(075.8</a:t>
            </a:r>
            <a:r>
              <a:rPr lang="ru-RU" sz="2400" b="1" dirty="0">
                <a:latin typeface="+mn-lt"/>
              </a:rPr>
              <a:t>)</a:t>
            </a:r>
          </a:p>
          <a:p>
            <a:pPr marL="87313"/>
            <a:r>
              <a:rPr lang="ru-RU" sz="2400" b="1" dirty="0">
                <a:latin typeface="+mn-lt"/>
              </a:rPr>
              <a:t>Ф 50 </a:t>
            </a:r>
          </a:p>
          <a:p>
            <a:pPr marL="87313"/>
            <a:r>
              <a:rPr lang="ru-RU" sz="2400" b="1" dirty="0">
                <a:latin typeface="+mn-lt"/>
              </a:rPr>
              <a:t>Физико-химические основы развития и тушения пожара : учеб. пособие для вузов / Л. Е. </a:t>
            </a:r>
            <a:r>
              <a:rPr lang="ru-RU" sz="2400" b="1" dirty="0" err="1">
                <a:latin typeface="+mn-lt"/>
              </a:rPr>
              <a:t>Пустовая</a:t>
            </a:r>
            <a:r>
              <a:rPr lang="ru-RU" sz="2400" b="1" dirty="0">
                <a:latin typeface="+mn-lt"/>
              </a:rPr>
              <a:t> [и др.] ; ДГТУ. - Ростов н/Д. : ИЦ ДГТУ, 2013. - 202 с.</a:t>
            </a:r>
          </a:p>
          <a:p>
            <a:pPr marL="87313"/>
            <a:r>
              <a:rPr lang="ru-RU" sz="2000" dirty="0" smtClean="0"/>
              <a:t>В </a:t>
            </a:r>
            <a:r>
              <a:rPr lang="ru-RU" sz="2000" dirty="0"/>
              <a:t>пособии рассмотрены основные аспекты физики и химии процессов горения и тушения; параметры, зоны и энергетика пожара; основные закономерности открытых и внутренних пожаров; огнетушащие средства и механизмы прекращения горения ими. Содержатся материалы для подготовки к практическим занятиям, а также вопросы для самоконтроля. Для студентов вузов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b="1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301 C 2.29167E-6 0.02824 0.0164 0.05394 0.03659 0.05394 C 0.06041 0.05394 0.06901 0.02547 0.07265 0.00834 L 0.0763 -0.01458 C 0.07995 -0.03171 0.08906 -0.05995 0.11601 -0.05995 C 0.13307 -0.05995 0.15273 -0.03449 0.15273 -0.00301 C 0.15273 0.02824 0.13307 0.05394 0.11601 0.05394 C 0.08906 0.05394 0.07995 0.02547 0.0763 0.00834 L 0.07265 -0.01458 C 0.06901 -0.03171 0.06041 -0.05995 0.03659 -0.05995 C 0.0164 -0.05995 2.29167E-6 -0.03449 2.29167E-6 -0.00301 Z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8" y="399892"/>
            <a:ext cx="4380201" cy="5847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259465" y="399892"/>
            <a:ext cx="6348601" cy="5847755"/>
          </a:xfrm>
          <a:prstGeom prst="rect">
            <a:avLst/>
          </a:prstGeom>
          <a:solidFill>
            <a:schemeClr val="accent1">
              <a:lumMod val="20000"/>
              <a:lumOff val="80000"/>
              <a:alpha val="99000"/>
            </a:schemeClr>
          </a:solidFill>
        </p:spPr>
        <p:txBody>
          <a:bodyPr wrap="square">
            <a:spAutoFit/>
          </a:bodyPr>
          <a:lstStyle/>
          <a:p>
            <a:pPr marL="87313"/>
            <a:endParaRPr lang="ru-RU" sz="800" b="1" dirty="0" smtClean="0">
              <a:latin typeface="+mn-lt"/>
            </a:endParaRPr>
          </a:p>
          <a:p>
            <a:pPr marL="87313"/>
            <a:r>
              <a:rPr lang="ru-RU" sz="2400" b="1" dirty="0" smtClean="0">
                <a:latin typeface="+mn-lt"/>
              </a:rPr>
              <a:t>614.8(075.8</a:t>
            </a:r>
            <a:r>
              <a:rPr lang="ru-RU" sz="2400" b="1" dirty="0">
                <a:latin typeface="+mn-lt"/>
              </a:rPr>
              <a:t>)</a:t>
            </a:r>
          </a:p>
          <a:p>
            <a:pPr marL="87313"/>
            <a:r>
              <a:rPr lang="ru-RU" sz="2400" b="1" dirty="0">
                <a:latin typeface="+mn-lt"/>
              </a:rPr>
              <a:t>П 46  </a:t>
            </a:r>
          </a:p>
          <a:p>
            <a:pPr marL="87313"/>
            <a:r>
              <a:rPr lang="ru-RU" sz="2400" b="1" dirty="0" smtClean="0">
                <a:latin typeface="+mn-lt"/>
              </a:rPr>
              <a:t>Пожарная </a:t>
            </a:r>
            <a:r>
              <a:rPr lang="ru-RU" sz="2400" b="1" dirty="0">
                <a:latin typeface="+mn-lt"/>
              </a:rPr>
              <a:t>безопасность в строительстве. В 2 ч. : учеб. для вузов. Ч.1 : Пожарная безопасность систем отопления и вентиляции / В. М. Есин [и др.] ; АГПС. - М. : Академия ГПС МЧС России, 2013. - 275 с. </a:t>
            </a:r>
          </a:p>
          <a:p>
            <a:pPr marL="87313"/>
            <a:r>
              <a:rPr lang="ru-RU" sz="2200" dirty="0" smtClean="0"/>
              <a:t>В </a:t>
            </a:r>
            <a:r>
              <a:rPr lang="ru-RU" sz="2200" dirty="0"/>
              <a:t>учебнике изложены решения по устройству отопительных систем, аппаратов и приборов, систем вентиляции и кондиционирования, а также систем противодымной вентиляции. Приведены требования пожарной безопасности при эксплуатации указанных систем. Для курсантов и слушателей высших учреждений ПТП</a:t>
            </a:r>
            <a:r>
              <a:rPr lang="ru-RU" sz="2200" dirty="0" smtClean="0"/>
              <a:t>.</a:t>
            </a:r>
          </a:p>
          <a:p>
            <a:endParaRPr lang="ru-RU" sz="2200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6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02568" y="829813"/>
            <a:ext cx="81140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solidFill>
                  <a:prstClr val="white"/>
                </a:solidFill>
              </a:rPr>
              <a:t>С книгами</a:t>
            </a:r>
          </a:p>
          <a:p>
            <a:pPr lvl="0" algn="ctr"/>
            <a:r>
              <a:rPr lang="ru-RU" sz="4800" b="1" dirty="0" smtClean="0">
                <a:solidFill>
                  <a:prstClr val="white"/>
                </a:solidFill>
              </a:rPr>
              <a:t>можно </a:t>
            </a:r>
            <a:r>
              <a:rPr lang="ru-RU" sz="4800" b="1" dirty="0">
                <a:solidFill>
                  <a:prstClr val="white"/>
                </a:solidFill>
              </a:rPr>
              <a:t>ознакомиться </a:t>
            </a:r>
            <a:endParaRPr lang="ru-RU" sz="4800" b="1" dirty="0" smtClean="0">
              <a:solidFill>
                <a:prstClr val="white"/>
              </a:solidFill>
            </a:endParaRPr>
          </a:p>
          <a:p>
            <a:pPr lvl="0" algn="ctr"/>
            <a:r>
              <a:rPr lang="ru-RU" sz="4800" b="1" dirty="0" smtClean="0">
                <a:solidFill>
                  <a:prstClr val="white"/>
                </a:solidFill>
              </a:rPr>
              <a:t>в </a:t>
            </a:r>
            <a:r>
              <a:rPr lang="ru-RU" sz="4800" b="1" dirty="0">
                <a:solidFill>
                  <a:prstClr val="white"/>
                </a:solidFill>
              </a:rPr>
              <a:t>абонементе учебной </a:t>
            </a:r>
            <a:endParaRPr lang="ru-RU" sz="4800" b="1" dirty="0" smtClean="0">
              <a:solidFill>
                <a:prstClr val="white"/>
              </a:solidFill>
            </a:endParaRPr>
          </a:p>
          <a:p>
            <a:pPr lvl="0" algn="ctr"/>
            <a:r>
              <a:rPr lang="ru-RU" sz="4800" b="1" dirty="0" smtClean="0">
                <a:solidFill>
                  <a:prstClr val="white"/>
                </a:solidFill>
              </a:rPr>
              <a:t>литературы </a:t>
            </a:r>
            <a:r>
              <a:rPr lang="ru-RU" sz="4800" b="1" dirty="0">
                <a:solidFill>
                  <a:prstClr val="white"/>
                </a:solidFill>
              </a:rPr>
              <a:t>НТБ ( 7-208 )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5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23789" y="1122536"/>
            <a:ext cx="10383578" cy="4170026"/>
          </a:xfrm>
          <a:solidFill>
            <a:schemeClr val="accent2">
              <a:lumMod val="60000"/>
              <a:lumOff val="40000"/>
              <a:alpha val="9000"/>
            </a:schemeClr>
          </a:solidFill>
          <a:effectLst>
            <a:glow rad="228600">
              <a:schemeClr val="bg1">
                <a:alpha val="40000"/>
              </a:schemeClr>
            </a:glow>
          </a:effectLst>
          <a:scene3d>
            <a:camera prst="orthographicFront"/>
            <a:lightRig rig="threePt" dir="t"/>
          </a:scene3d>
          <a:sp3d/>
        </p:spPr>
        <p:txBody>
          <a:bodyPr>
            <a:flatTx/>
          </a:bodyPr>
          <a:lstStyle/>
          <a:p>
            <a:pPr marL="539750" lvl="2" indent="0" algn="ctr">
              <a:buNone/>
              <a:tabLst>
                <a:tab pos="1077913" algn="l"/>
              </a:tabLst>
            </a:pPr>
            <a:r>
              <a:rPr lang="ru-RU" sz="5400" b="1" dirty="0" smtClean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Пожар – неконтролируемый процесс материальный ущерб, </a:t>
            </a:r>
          </a:p>
          <a:p>
            <a:pPr marL="914400" lvl="2" indent="0" algn="ctr">
              <a:buNone/>
            </a:pPr>
            <a:r>
              <a:rPr lang="ru-RU" sz="5400" b="1" dirty="0" smtClean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вред жизни и здоровью людей, интересам общества и государства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726832" y="820738"/>
            <a:ext cx="11148646" cy="4524315"/>
          </a:xfrm>
          <a:prstGeom prst="rect">
            <a:avLst/>
          </a:prstGeom>
          <a:solidFill>
            <a:srgbClr val="040000">
              <a:alpha val="62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+mn-lt"/>
              </a:rPr>
              <a:t>Пожарная безопасность </a:t>
            </a:r>
            <a:r>
              <a:rPr lang="ru-RU" sz="4800" b="1" dirty="0" smtClean="0">
                <a:solidFill>
                  <a:schemeClr val="bg1"/>
                </a:solidFill>
                <a:latin typeface="+mn-lt"/>
              </a:rPr>
              <a:t>– </a:t>
            </a: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+mn-lt"/>
              </a:rPr>
              <a:t>это </a:t>
            </a:r>
            <a:r>
              <a:rPr lang="ru-RU" sz="4800" b="1" dirty="0">
                <a:solidFill>
                  <a:schemeClr val="bg1"/>
                </a:solidFill>
                <a:latin typeface="+mn-lt"/>
              </a:rPr>
              <a:t>состояние защищённости человека, общества, материального имущества и государства от пожаров. Обеспечить пожарную безопасность - важная функция государства.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0501" y="255029"/>
            <a:ext cx="4478328" cy="6309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387" name="Прямоугольник 4"/>
          <p:cNvSpPr>
            <a:spLocks noChangeArrowheads="1"/>
          </p:cNvSpPr>
          <p:nvPr/>
        </p:nvSpPr>
        <p:spPr bwMode="auto">
          <a:xfrm>
            <a:off x="5113386" y="255029"/>
            <a:ext cx="6766462" cy="6309420"/>
          </a:xfrm>
          <a:prstGeom prst="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>
              <a:tabLst>
                <a:tab pos="182563" algn="l"/>
              </a:tabLst>
            </a:pPr>
            <a:r>
              <a:rPr lang="ru-RU" sz="2400" b="1" dirty="0">
                <a:latin typeface="Calibri" pitchFamily="34" charset="0"/>
              </a:rPr>
              <a:t>614.8(075.8)</a:t>
            </a:r>
          </a:p>
          <a:p>
            <a:pPr marL="182563">
              <a:tabLst>
                <a:tab pos="182563" algn="l"/>
              </a:tabLst>
            </a:pPr>
            <a:r>
              <a:rPr lang="ru-RU" sz="2400" b="1" dirty="0">
                <a:latin typeface="Calibri" pitchFamily="34" charset="0"/>
              </a:rPr>
              <a:t>М 53 </a:t>
            </a:r>
          </a:p>
          <a:p>
            <a:pPr marL="182563">
              <a:tabLst>
                <a:tab pos="182563" algn="l"/>
              </a:tabLst>
            </a:pPr>
            <a:r>
              <a:rPr lang="ru-RU" sz="2400" b="1" dirty="0" err="1">
                <a:latin typeface="Calibri" pitchFamily="34" charset="0"/>
              </a:rPr>
              <a:t>Месхи</a:t>
            </a:r>
            <a:r>
              <a:rPr lang="ru-RU" sz="2400" b="1" dirty="0">
                <a:latin typeface="Calibri" pitchFamily="34" charset="0"/>
              </a:rPr>
              <a:t>, Б. Ч.</a:t>
            </a:r>
          </a:p>
          <a:p>
            <a:pPr marL="182563">
              <a:tabLst>
                <a:tab pos="182563" algn="l"/>
              </a:tabLst>
            </a:pPr>
            <a:r>
              <a:rPr lang="ru-RU" sz="2400" b="1" dirty="0" smtClean="0">
                <a:latin typeface="Calibri" pitchFamily="34" charset="0"/>
              </a:rPr>
              <a:t>Физико-химические </a:t>
            </a:r>
            <a:r>
              <a:rPr lang="ru-RU" sz="2400" b="1" dirty="0">
                <a:latin typeface="Calibri" pitchFamily="34" charset="0"/>
              </a:rPr>
              <a:t>механизмы тушения пожаров огнетушащими средствами : учебно-методическое пособие / Б. Ч. </a:t>
            </a:r>
            <a:r>
              <a:rPr lang="ru-RU" sz="2400" b="1" dirty="0" err="1">
                <a:latin typeface="Calibri" pitchFamily="34" charset="0"/>
              </a:rPr>
              <a:t>Месхи</a:t>
            </a:r>
            <a:r>
              <a:rPr lang="ru-RU" sz="2400" b="1" dirty="0">
                <a:latin typeface="Calibri" pitchFamily="34" charset="0"/>
              </a:rPr>
              <a:t>, Л. Е. </a:t>
            </a:r>
            <a:r>
              <a:rPr lang="ru-RU" sz="2400" b="1" dirty="0" err="1">
                <a:latin typeface="Calibri" pitchFamily="34" charset="0"/>
              </a:rPr>
              <a:t>Пустовая</a:t>
            </a:r>
            <a:r>
              <a:rPr lang="ru-RU" sz="2400" b="1" dirty="0">
                <a:latin typeface="Calibri" pitchFamily="34" charset="0"/>
              </a:rPr>
              <a:t> ; ДГТУ. - Ростов н/Д. : ИЦ ДГТУ, 2019. - 71 с.</a:t>
            </a:r>
          </a:p>
          <a:p>
            <a:pPr marL="182563">
              <a:tabLst>
                <a:tab pos="182563" algn="l"/>
              </a:tabLst>
            </a:pPr>
            <a:r>
              <a:rPr lang="ru-RU" sz="2200" dirty="0">
                <a:latin typeface="+mn-lt"/>
                <a:cs typeface="Arial" panose="020B0604020202020204" pitchFamily="34" charset="0"/>
              </a:rPr>
              <a:t>Описаны физико-химические процессы горения, развития и тушения пожара различными современными огнетушащими средствами. Предназначено для самостоятельной работы студентов дневной и заочной форм обучения специальности 20.05.01 Пожарная безопасность.</a:t>
            </a:r>
          </a:p>
          <a:p>
            <a:pPr marL="182563">
              <a:tabLst>
                <a:tab pos="182563" algn="l"/>
              </a:tabLst>
            </a:pPr>
            <a:r>
              <a:rPr lang="en-US" sz="2200" dirty="0">
                <a:latin typeface="Calibri" pitchFamily="34" charset="0"/>
                <a:hlinkClick r:id="rId7"/>
              </a:rPr>
              <a:t>https://</a:t>
            </a:r>
            <a:r>
              <a:rPr lang="en-US" sz="2200" dirty="0" smtClean="0">
                <a:latin typeface="Calibri" pitchFamily="34" charset="0"/>
                <a:hlinkClick r:id="rId7"/>
              </a:rPr>
              <a:t>ntb.donstu.ru/content/fiziko-himicheskie-mehanizmy-tusheniya-pozharov-ognetushashchimi-sredstvami</a:t>
            </a:r>
            <a:endParaRPr lang="ru-RU" sz="2200" dirty="0" smtClean="0">
              <a:latin typeface="Calibri" pitchFamily="34" charset="0"/>
            </a:endParaRPr>
          </a:p>
          <a:p>
            <a:pPr marL="182563">
              <a:tabLst>
                <a:tab pos="182563" algn="l"/>
              </a:tabLst>
            </a:pPr>
            <a:endParaRPr lang="ru-RU" sz="800" dirty="0">
              <a:latin typeface="Calibri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38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74" y="226937"/>
            <a:ext cx="4464859" cy="6295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103662" y="226937"/>
            <a:ext cx="6872438" cy="6295589"/>
          </a:xfrm>
          <a:prstGeom prst="rect">
            <a:avLst/>
          </a:prstGeom>
          <a:solidFill>
            <a:srgbClr val="B9C3C2"/>
          </a:solidFill>
        </p:spPr>
        <p:txBody>
          <a:bodyPr wrap="square">
            <a:spAutoFit/>
          </a:bodyPr>
          <a:lstStyle/>
          <a:p>
            <a:pPr marL="87313"/>
            <a:endParaRPr lang="ru-RU" sz="800" b="1" dirty="0" smtClean="0"/>
          </a:p>
          <a:p>
            <a:pPr marL="87313"/>
            <a:r>
              <a:rPr lang="ru-RU" sz="2200" b="1" dirty="0" smtClean="0"/>
              <a:t>614.8(07</a:t>
            </a:r>
            <a:r>
              <a:rPr lang="ru-RU" sz="2200" b="1" dirty="0"/>
              <a:t>)</a:t>
            </a:r>
          </a:p>
          <a:p>
            <a:pPr marL="87313"/>
            <a:r>
              <a:rPr lang="ru-RU" sz="2200" b="1" dirty="0" smtClean="0"/>
              <a:t>Т </a:t>
            </a:r>
            <a:r>
              <a:rPr lang="ru-RU" sz="2200" b="1" dirty="0"/>
              <a:t>35	</a:t>
            </a:r>
          </a:p>
          <a:p>
            <a:pPr marL="87313"/>
            <a:r>
              <a:rPr lang="ru-RU" sz="2200" b="1" dirty="0" err="1"/>
              <a:t>Теребнев</a:t>
            </a:r>
            <a:r>
              <a:rPr lang="ru-RU" sz="2200" b="1" dirty="0"/>
              <a:t>, В.В</a:t>
            </a:r>
            <a:r>
              <a:rPr lang="ru-RU" sz="2200" b="1" dirty="0" smtClean="0"/>
              <a:t>.  </a:t>
            </a:r>
          </a:p>
          <a:p>
            <a:pPr marL="87313"/>
            <a:r>
              <a:rPr lang="ru-RU" sz="2200" b="1" dirty="0" smtClean="0"/>
              <a:t>Пожарная тактика. Понятие о тушении пожара : учеб. пособие / В. В. </a:t>
            </a:r>
            <a:r>
              <a:rPr lang="ru-RU" sz="2200" b="1" dirty="0" err="1" smtClean="0"/>
              <a:t>Теребнев</a:t>
            </a:r>
            <a:r>
              <a:rPr lang="ru-RU" sz="2200" b="1" dirty="0" smtClean="0"/>
              <a:t>. - 2-е изд., </a:t>
            </a:r>
            <a:r>
              <a:rPr lang="ru-RU" sz="2200" b="1" dirty="0" err="1" smtClean="0"/>
              <a:t>перераб</a:t>
            </a:r>
            <a:r>
              <a:rPr lang="ru-RU" sz="2200" b="1" dirty="0" smtClean="0"/>
              <a:t>. и доп. - Екатеринбург : Калан, 2012. - 346 с.  </a:t>
            </a:r>
          </a:p>
          <a:p>
            <a:pPr marL="87313"/>
            <a:r>
              <a:rPr lang="ru-RU" sz="2200" dirty="0" smtClean="0"/>
              <a:t>В </a:t>
            </a:r>
            <a:r>
              <a:rPr lang="ru-RU" sz="2200" dirty="0"/>
              <a:t>настоящем издании дается краткая характеристика процесса тушения пожара. Рассматриваются вопросы, поясняющие процесс тушения пожара с использованием мобильных средств пожаротушения с момента получения заявки о пожаре и до остановки пожарных подразделений в расчет после прибытия их месту постоянной дислокации. Для студентов, курсантов и преподавателей</a:t>
            </a:r>
            <a:r>
              <a:rPr lang="ru-RU" sz="2200" b="1" dirty="0" smtClean="0"/>
              <a:t>.</a:t>
            </a:r>
          </a:p>
          <a:p>
            <a:endParaRPr lang="ru-RU" sz="2200" b="1" dirty="0"/>
          </a:p>
          <a:p>
            <a:endParaRPr lang="ru-RU" sz="2200" b="1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7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54" y="334179"/>
            <a:ext cx="4228720" cy="6197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783756" y="376351"/>
            <a:ext cx="7105717" cy="6078587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latin typeface="+mn-lt"/>
              </a:rPr>
              <a:t>614.8(07)</a:t>
            </a:r>
          </a:p>
          <a:p>
            <a:r>
              <a:rPr lang="ru-RU" sz="2400" b="1" dirty="0">
                <a:latin typeface="+mn-lt"/>
              </a:rPr>
              <a:t>Б 90</a:t>
            </a:r>
          </a:p>
          <a:p>
            <a:r>
              <a:rPr lang="ru-RU" sz="2400" b="1" dirty="0">
                <a:latin typeface="+mn-lt"/>
              </a:rPr>
              <a:t>Бубнов, В.М.</a:t>
            </a:r>
          </a:p>
          <a:p>
            <a:r>
              <a:rPr lang="ru-RU" sz="2400" b="1" dirty="0" smtClean="0">
                <a:latin typeface="+mn-lt"/>
              </a:rPr>
              <a:t>Пожарно-техническая </a:t>
            </a:r>
            <a:r>
              <a:rPr lang="ru-RU" sz="2400" b="1" dirty="0">
                <a:latin typeface="+mn-lt"/>
              </a:rPr>
              <a:t>экспертиза строительных конструкций и материалов : учеб. пособие / В. М. Бубнов, Д. Н. </a:t>
            </a:r>
            <a:r>
              <a:rPr lang="ru-RU" sz="2400" b="1" dirty="0" err="1">
                <a:latin typeface="+mn-lt"/>
              </a:rPr>
              <a:t>Приступюк</a:t>
            </a:r>
            <a:r>
              <a:rPr lang="ru-RU" sz="2400" b="1" dirty="0">
                <a:latin typeface="+mn-lt"/>
              </a:rPr>
              <a:t> ; АГПС; под общ. ред. Ю.Г. </a:t>
            </a:r>
            <a:r>
              <a:rPr lang="ru-RU" sz="2400" b="1" dirty="0" err="1">
                <a:latin typeface="+mn-lt"/>
              </a:rPr>
              <a:t>Шевкуненко</a:t>
            </a:r>
            <a:r>
              <a:rPr lang="ru-RU" sz="2400" b="1" dirty="0">
                <a:latin typeface="+mn-lt"/>
              </a:rPr>
              <a:t>. - М. : Академия ГПС МЧС России, 2012. - 128 с.</a:t>
            </a:r>
          </a:p>
          <a:p>
            <a:r>
              <a:rPr lang="ru-RU" sz="2200" dirty="0" smtClean="0">
                <a:latin typeface="+mn-lt"/>
              </a:rPr>
              <a:t>В </a:t>
            </a:r>
            <a:r>
              <a:rPr lang="ru-RU" sz="2200" dirty="0">
                <a:latin typeface="+mn-lt"/>
              </a:rPr>
              <a:t>пособии рассмотрены вопросы проведения пожарно-технической экспертизы строительных конструкций и материалов, приводится классификация зданий, конструкций и материалов, приведены требования нормативных документов к строительным конструкциям и материалам и справочные данные по фактической огнестойкости конструкций. Для слушателей вузов, работников пожарной охраны</a:t>
            </a:r>
            <a:r>
              <a:rPr lang="ru-RU" sz="2200" dirty="0" smtClean="0">
                <a:latin typeface="+mn-lt"/>
              </a:rPr>
              <a:t>.</a:t>
            </a:r>
          </a:p>
          <a:p>
            <a:endParaRPr lang="ru-RU" sz="2100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2" y="365760"/>
            <a:ext cx="4513112" cy="6202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082139" y="365760"/>
            <a:ext cx="6914244" cy="6247864"/>
          </a:xfrm>
          <a:prstGeom prst="rect">
            <a:avLst/>
          </a:prstGeom>
          <a:solidFill>
            <a:schemeClr val="accent5">
              <a:lumMod val="20000"/>
              <a:lumOff val="80000"/>
              <a:alpha val="94000"/>
            </a:schemeClr>
          </a:solidFill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87313"/>
            <a:endParaRPr lang="ru-RU" sz="800" b="1" dirty="0" smtClean="0">
              <a:ln/>
              <a:latin typeface="+mn-lt"/>
            </a:endParaRPr>
          </a:p>
          <a:p>
            <a:pPr marL="87313"/>
            <a:r>
              <a:rPr lang="ru-RU" sz="2400" b="1" dirty="0" smtClean="0">
                <a:ln/>
                <a:latin typeface="+mn-lt"/>
              </a:rPr>
              <a:t>614.8(075.8</a:t>
            </a:r>
            <a:r>
              <a:rPr lang="ru-RU" sz="2400" b="1" dirty="0">
                <a:ln/>
                <a:latin typeface="+mn-lt"/>
              </a:rPr>
              <a:t>)</a:t>
            </a:r>
          </a:p>
          <a:p>
            <a:pPr marL="87313"/>
            <a:r>
              <a:rPr lang="ru-RU" sz="2400" b="1" dirty="0" smtClean="0">
                <a:ln/>
                <a:latin typeface="+mn-lt"/>
              </a:rPr>
              <a:t>П </a:t>
            </a:r>
            <a:r>
              <a:rPr lang="ru-RU" sz="2400" b="1" dirty="0">
                <a:ln/>
                <a:latin typeface="+mn-lt"/>
              </a:rPr>
              <a:t>46	</a:t>
            </a:r>
          </a:p>
          <a:p>
            <a:pPr marL="87313"/>
            <a:r>
              <a:rPr lang="ru-RU" sz="2400" b="1" dirty="0" smtClean="0">
                <a:ln/>
                <a:latin typeface="+mn-lt"/>
              </a:rPr>
              <a:t>Пожарная </a:t>
            </a:r>
            <a:r>
              <a:rPr lang="ru-RU" sz="2400" b="1" dirty="0">
                <a:ln/>
                <a:latin typeface="+mn-lt"/>
              </a:rPr>
              <a:t>безопасность технологических процессов : учеб. пособие / С. А. </a:t>
            </a:r>
            <a:r>
              <a:rPr lang="ru-RU" sz="2400" b="1" dirty="0" err="1">
                <a:ln/>
                <a:latin typeface="+mn-lt"/>
              </a:rPr>
              <a:t>Хлебунов</a:t>
            </a:r>
            <a:r>
              <a:rPr lang="ru-RU" sz="2400" b="1" dirty="0">
                <a:ln/>
                <a:latin typeface="+mn-lt"/>
              </a:rPr>
              <a:t> [и др.] ; ДГТУ: . - Ростов н/Д. : ИЦ ДГТУ, 2013. - 193 с.</a:t>
            </a:r>
          </a:p>
          <a:p>
            <a:pPr marL="87313"/>
            <a:endParaRPr lang="ru-RU" sz="800" dirty="0" smtClean="0">
              <a:ln/>
            </a:endParaRPr>
          </a:p>
          <a:p>
            <a:pPr marL="87313"/>
            <a:r>
              <a:rPr lang="ru-RU" sz="2400" dirty="0" smtClean="0">
                <a:ln/>
              </a:rPr>
              <a:t>В </a:t>
            </a:r>
            <a:r>
              <a:rPr lang="ru-RU" sz="2400" dirty="0">
                <a:ln/>
              </a:rPr>
              <a:t>пособии в виде краткого конспекта приводится информация, необходимая для изучения каждой из тем дисциплины "Пожарная безопасность технологических процессов". Для студентов </a:t>
            </a:r>
            <a:r>
              <a:rPr lang="ru-RU" sz="2400" dirty="0" smtClean="0">
                <a:ln/>
              </a:rPr>
              <a:t>вузов.</a:t>
            </a:r>
          </a:p>
          <a:p>
            <a:pPr marL="87313"/>
            <a:endParaRPr lang="ru-RU" sz="2400" dirty="0" smtClean="0">
              <a:ln/>
            </a:endParaRPr>
          </a:p>
          <a:p>
            <a:pPr marL="87313"/>
            <a:endParaRPr lang="ru-RU" sz="2400" dirty="0" smtClean="0">
              <a:ln/>
            </a:endParaRPr>
          </a:p>
          <a:p>
            <a:pPr marL="87313"/>
            <a:endParaRPr lang="ru-RU" sz="2400" dirty="0">
              <a:ln/>
            </a:endParaRPr>
          </a:p>
          <a:p>
            <a:pPr marL="87313"/>
            <a:endParaRPr lang="ru-RU" sz="2400" dirty="0" smtClean="0">
              <a:ln/>
            </a:endParaRPr>
          </a:p>
          <a:p>
            <a:pPr marL="87313"/>
            <a:endParaRPr lang="ru-RU" sz="2400" dirty="0">
              <a:ln/>
            </a:endParaRPr>
          </a:p>
          <a:p>
            <a:pPr marL="87313"/>
            <a:endParaRPr lang="ru-RU" sz="2400" dirty="0" smtClean="0">
              <a:ln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05" y="381063"/>
            <a:ext cx="4622819" cy="6001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188017" y="381063"/>
            <a:ext cx="6680329" cy="60016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87313"/>
            <a:r>
              <a:rPr lang="ru-RU" sz="2400" b="1" dirty="0">
                <a:latin typeface="+mn-lt"/>
              </a:rPr>
              <a:t>614.8(075.8)</a:t>
            </a:r>
          </a:p>
          <a:p>
            <a:pPr marL="87313"/>
            <a:r>
              <a:rPr lang="ru-RU" sz="2400" b="1" dirty="0">
                <a:latin typeface="+mn-lt"/>
              </a:rPr>
              <a:t>З-46 </a:t>
            </a:r>
            <a:endParaRPr lang="ru-RU" sz="2400" dirty="0">
              <a:latin typeface="+mn-lt"/>
            </a:endParaRPr>
          </a:p>
          <a:p>
            <a:pPr marL="87313"/>
            <a:r>
              <a:rPr lang="ru-RU" sz="2400" b="1" dirty="0" smtClean="0">
                <a:latin typeface="+mn-lt"/>
              </a:rPr>
              <a:t>Здания, сооружения и их устойчивость при пожаре : учебное пособие / А. Ю. Акулов [и др.] ; Академия ГПС МЧС России; под ред. Б.Б. Серкова. - М. : Академия ГПС МЧС России, 2016. - 164 с. </a:t>
            </a:r>
          </a:p>
          <a:p>
            <a:pPr marL="87313"/>
            <a:r>
              <a:rPr lang="ru-RU" sz="2400" b="1" dirty="0" smtClean="0"/>
              <a:t> </a:t>
            </a:r>
            <a:r>
              <a:rPr lang="ru-RU" sz="2400" dirty="0" smtClean="0"/>
              <a:t>Учебное пособие разработано в соответствии с программой курса "Здания, сооружения и их устойчивость при пожаре" и предназначено для проведения лабораторных работ в высших пожарно-технических образовательных учреждениях МЧС России.  </a:t>
            </a:r>
          </a:p>
          <a:p>
            <a:endParaRPr lang="ru-RU" sz="2400" dirty="0"/>
          </a:p>
          <a:p>
            <a:endParaRPr lang="ru-RU" sz="2400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66" y="386370"/>
            <a:ext cx="4366725" cy="5970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109947" y="386371"/>
            <a:ext cx="6738751" cy="5970865"/>
          </a:xfrm>
          <a:prstGeom prst="rect">
            <a:avLst/>
          </a:prstGeom>
          <a:solidFill>
            <a:schemeClr val="accent6">
              <a:lumMod val="20000"/>
              <a:lumOff val="80000"/>
              <a:alpha val="97000"/>
            </a:schemeClr>
          </a:solidFill>
        </p:spPr>
        <p:txBody>
          <a:bodyPr wrap="square">
            <a:spAutoFit/>
          </a:bodyPr>
          <a:lstStyle/>
          <a:p>
            <a:pPr marL="87313"/>
            <a:endParaRPr lang="ru-RU" sz="800" b="1" dirty="0" smtClean="0"/>
          </a:p>
          <a:p>
            <a:pPr marL="87313"/>
            <a:r>
              <a:rPr lang="ru-RU" sz="2200" b="1" dirty="0" smtClean="0">
                <a:latin typeface="+mn-lt"/>
              </a:rPr>
              <a:t>614.8(07</a:t>
            </a:r>
            <a:r>
              <a:rPr lang="ru-RU" sz="2200" b="1" dirty="0">
                <a:latin typeface="+mn-lt"/>
              </a:rPr>
              <a:t>)</a:t>
            </a:r>
          </a:p>
          <a:p>
            <a:pPr marL="87313"/>
            <a:r>
              <a:rPr lang="ru-RU" sz="2200" b="1" dirty="0">
                <a:latin typeface="+mn-lt"/>
              </a:rPr>
              <a:t>Б 73</a:t>
            </a:r>
          </a:p>
          <a:p>
            <a:pPr marL="87313"/>
            <a:r>
              <a:rPr lang="ru-RU" sz="2200" b="1" dirty="0" err="1">
                <a:latin typeface="+mn-lt"/>
              </a:rPr>
              <a:t>Богатищев</a:t>
            </a:r>
            <a:r>
              <a:rPr lang="ru-RU" sz="2200" b="1" dirty="0">
                <a:latin typeface="+mn-lt"/>
              </a:rPr>
              <a:t>, А.И.</a:t>
            </a:r>
          </a:p>
          <a:p>
            <a:pPr marL="87313"/>
            <a:r>
              <a:rPr lang="ru-RU" sz="2200" b="1" dirty="0" smtClean="0">
                <a:latin typeface="+mn-lt"/>
              </a:rPr>
              <a:t>Методы </a:t>
            </a:r>
            <a:r>
              <a:rPr lang="ru-RU" sz="2200" b="1" dirty="0">
                <a:latin typeface="+mn-lt"/>
              </a:rPr>
              <a:t>решения задач пожарно-технической экспертизы : учеб. пособие / А. И. </a:t>
            </a:r>
            <a:r>
              <a:rPr lang="ru-RU" sz="2200" b="1" dirty="0" err="1">
                <a:latin typeface="+mn-lt"/>
              </a:rPr>
              <a:t>Богатищев</a:t>
            </a:r>
            <a:r>
              <a:rPr lang="ru-RU" sz="2200" b="1" dirty="0">
                <a:latin typeface="+mn-lt"/>
              </a:rPr>
              <a:t>, С. И. Зернов, С. Ю. Карпов ; АГПС. - М. : Академия ГПС МЧС России, 2009. - 153 с.  </a:t>
            </a:r>
          </a:p>
          <a:p>
            <a:pPr marL="87313"/>
            <a:r>
              <a:rPr lang="ru-RU" sz="2200" dirty="0"/>
              <a:t>В пособии рассмотрены вопросы методического, технического и организационного обеспечения применения специальных знаний при исследовании вещественных доказательств и анализе различных источников информации в ходе выяснения обстоятельств происшествий, сопряженных с пожарами. Для экспертов и студентов вузов</a:t>
            </a:r>
            <a:r>
              <a:rPr lang="ru-RU" sz="2200" dirty="0" smtClean="0"/>
              <a:t>.</a:t>
            </a:r>
          </a:p>
          <a:p>
            <a:pPr marL="87313"/>
            <a:endParaRPr lang="ru-RU" sz="2200" dirty="0"/>
          </a:p>
          <a:p>
            <a:pPr marL="87313"/>
            <a:endParaRPr lang="ru-RU" sz="2200" dirty="0" smtClean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350">
        <p14:prism/>
      </p:transition>
    </mc:Choice>
    <mc:Fallback>
      <p:transition spd="slow" advTm="7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1041</Words>
  <Application>Microsoft Office PowerPoint</Application>
  <PresentationFormat>Широкоэкранный</PresentationFormat>
  <Paragraphs>91</Paragraphs>
  <Slides>17</Slides>
  <Notes>1</Notes>
  <HiddenSlides>0</HiddenSlides>
  <MMClips>17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Пожарное дело</dc:title>
  <dc:creator>Пользователь</dc:creator>
  <cp:lastModifiedBy>Пользователь</cp:lastModifiedBy>
  <cp:revision>110</cp:revision>
  <dcterms:created xsi:type="dcterms:W3CDTF">2019-12-05T12:53:26Z</dcterms:created>
  <dcterms:modified xsi:type="dcterms:W3CDTF">2020-12-10T08:55:33Z</dcterms:modified>
</cp:coreProperties>
</file>